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48"/>
  </p:notesMasterIdLst>
  <p:handoutMasterIdLst>
    <p:handoutMasterId r:id="rId49"/>
  </p:handoutMasterIdLst>
  <p:sldIdLst>
    <p:sldId id="270" r:id="rId2"/>
    <p:sldId id="314" r:id="rId3"/>
    <p:sldId id="315" r:id="rId4"/>
    <p:sldId id="318" r:id="rId5"/>
    <p:sldId id="305" r:id="rId6"/>
    <p:sldId id="330" r:id="rId7"/>
    <p:sldId id="319" r:id="rId8"/>
    <p:sldId id="321" r:id="rId9"/>
    <p:sldId id="322" r:id="rId10"/>
    <p:sldId id="324" r:id="rId11"/>
    <p:sldId id="323" r:id="rId12"/>
    <p:sldId id="325" r:id="rId13"/>
    <p:sldId id="326" r:id="rId14"/>
    <p:sldId id="327" r:id="rId15"/>
    <p:sldId id="328" r:id="rId16"/>
    <p:sldId id="331" r:id="rId17"/>
    <p:sldId id="332" r:id="rId18"/>
    <p:sldId id="329" r:id="rId19"/>
    <p:sldId id="333" r:id="rId20"/>
    <p:sldId id="334" r:id="rId21"/>
    <p:sldId id="335" r:id="rId22"/>
    <p:sldId id="338" r:id="rId23"/>
    <p:sldId id="336" r:id="rId24"/>
    <p:sldId id="340" r:id="rId25"/>
    <p:sldId id="343" r:id="rId26"/>
    <p:sldId id="355" r:id="rId27"/>
    <p:sldId id="341" r:id="rId28"/>
    <p:sldId id="342" r:id="rId29"/>
    <p:sldId id="356" r:id="rId30"/>
    <p:sldId id="344" r:id="rId31"/>
    <p:sldId id="345" r:id="rId32"/>
    <p:sldId id="347" r:id="rId33"/>
    <p:sldId id="348" r:id="rId34"/>
    <p:sldId id="349" r:id="rId35"/>
    <p:sldId id="350" r:id="rId36"/>
    <p:sldId id="337" r:id="rId37"/>
    <p:sldId id="352" r:id="rId38"/>
    <p:sldId id="353" r:id="rId39"/>
    <p:sldId id="354" r:id="rId40"/>
    <p:sldId id="357" r:id="rId41"/>
    <p:sldId id="351" r:id="rId42"/>
    <p:sldId id="339" r:id="rId43"/>
    <p:sldId id="292" r:id="rId44"/>
    <p:sldId id="293" r:id="rId45"/>
    <p:sldId id="294" r:id="rId46"/>
    <p:sldId id="295" r:id="rId47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</p14:sldIdLst>
        </p14:section>
        <p14:section name="Fehlerbetrachtung" id="{F5742E28-A57D-4B38-B053-30EB00204226}">
          <p14:sldIdLst>
            <p14:sldId id="314"/>
            <p14:sldId id="315"/>
            <p14:sldId id="318"/>
          </p14:sldIdLst>
        </p14:section>
        <p14:section name="P3t_063" id="{4865DC50-3832-44D6-BA37-C0D1B609CB7E}">
          <p14:sldIdLst>
            <p14:sldId id="305"/>
          </p14:sldIdLst>
        </p14:section>
        <p14:section name="G1963" id="{305DEC27-AFF5-4DE1-8D01-A4A87DD9E138}">
          <p14:sldIdLst>
            <p14:sldId id="330"/>
            <p14:sldId id="319"/>
            <p14:sldId id="321"/>
            <p14:sldId id="322"/>
            <p14:sldId id="324"/>
          </p14:sldIdLst>
        </p14:section>
        <p14:section name="G1965" id="{950EAD59-46F9-417D-8BAC-04AFF42AF6EC}">
          <p14:sldIdLst>
            <p14:sldId id="323"/>
            <p14:sldId id="325"/>
            <p14:sldId id="326"/>
            <p14:sldId id="327"/>
            <p14:sldId id="328"/>
          </p14:sldIdLst>
        </p14:section>
        <p14:section name="G1967" id="{28FB70D6-1C5B-4BBD-848C-41A14BC24A0B}">
          <p14:sldIdLst>
            <p14:sldId id="331"/>
            <p14:sldId id="332"/>
            <p14:sldId id="329"/>
            <p14:sldId id="333"/>
            <p14:sldId id="334"/>
            <p14:sldId id="335"/>
          </p14:sldIdLst>
        </p14:section>
        <p14:section name="G1968" id="{DE9EE541-D83C-46A3-AA20-23D7D163D3A2}">
          <p14:sldIdLst>
            <p14:sldId id="338"/>
            <p14:sldId id="336"/>
            <p14:sldId id="340"/>
            <p14:sldId id="343"/>
            <p14:sldId id="355"/>
            <p14:sldId id="341"/>
            <p14:sldId id="342"/>
            <p14:sldId id="356"/>
          </p14:sldIdLst>
        </p14:section>
        <p14:section name="G1971" id="{47455DCD-6796-409F-9C99-023C9685FACA}">
          <p14:sldIdLst>
            <p14:sldId id="344"/>
            <p14:sldId id="345"/>
            <p14:sldId id="347"/>
            <p14:sldId id="348"/>
            <p14:sldId id="349"/>
          </p14:sldIdLst>
        </p14:section>
        <p14:section name="G1974" id="{EB028E1A-B064-472D-94C2-4AED419A9408}">
          <p14:sldIdLst>
            <p14:sldId id="350"/>
            <p14:sldId id="337"/>
            <p14:sldId id="352"/>
            <p14:sldId id="353"/>
            <p14:sldId id="354"/>
          </p14:sldIdLst>
        </p14:section>
        <p14:section name="Transienten" id="{49980FF9-ACCA-45FF-BED5-0495BE3E10A5}">
          <p14:sldIdLst>
            <p14:sldId id="357"/>
          </p14:sldIdLst>
        </p14:section>
        <p14:section name="Vorlagen" id="{BE08C733-A21F-416F-86EA-DF2545DCFCC0}">
          <p14:sldIdLst>
            <p14:sldId id="351"/>
            <p14:sldId id="339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19%20P3T_063%20Auswertu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Tabelle1!$A$3:$A$72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Tabelle1!$B$3:$B$72</c:f>
              <c:numCache>
                <c:formatCode>General</c:formatCode>
                <c:ptCount val="70"/>
                <c:pt idx="0">
                  <c:v>2819</c:v>
                </c:pt>
                <c:pt idx="1">
                  <c:v>4035</c:v>
                </c:pt>
                <c:pt idx="2">
                  <c:v>4039</c:v>
                </c:pt>
                <c:pt idx="3">
                  <c:v>3847</c:v>
                </c:pt>
                <c:pt idx="4">
                  <c:v>3496</c:v>
                </c:pt>
                <c:pt idx="5">
                  <c:v>3042</c:v>
                </c:pt>
                <c:pt idx="6">
                  <c:v>2601</c:v>
                </c:pt>
                <c:pt idx="7">
                  <c:v>2247</c:v>
                </c:pt>
                <c:pt idx="8">
                  <c:v>1936</c:v>
                </c:pt>
                <c:pt idx="9">
                  <c:v>1655</c:v>
                </c:pt>
                <c:pt idx="10">
                  <c:v>1409</c:v>
                </c:pt>
                <c:pt idx="11">
                  <c:v>1175</c:v>
                </c:pt>
                <c:pt idx="12">
                  <c:v>964.5</c:v>
                </c:pt>
                <c:pt idx="13">
                  <c:v>796.7</c:v>
                </c:pt>
                <c:pt idx="14">
                  <c:v>657.8</c:v>
                </c:pt>
                <c:pt idx="15">
                  <c:v>540.70000000000005</c:v>
                </c:pt>
                <c:pt idx="16">
                  <c:v>454.1</c:v>
                </c:pt>
                <c:pt idx="17">
                  <c:v>379.8</c:v>
                </c:pt>
                <c:pt idx="18">
                  <c:v>324</c:v>
                </c:pt>
                <c:pt idx="19">
                  <c:v>275</c:v>
                </c:pt>
                <c:pt idx="20">
                  <c:v>228</c:v>
                </c:pt>
                <c:pt idx="21">
                  <c:v>191.3</c:v>
                </c:pt>
                <c:pt idx="22">
                  <c:v>162.69999999999999</c:v>
                </c:pt>
                <c:pt idx="23">
                  <c:v>141.80000000000001</c:v>
                </c:pt>
                <c:pt idx="24">
                  <c:v>118.5</c:v>
                </c:pt>
                <c:pt idx="25">
                  <c:v>102.7</c:v>
                </c:pt>
                <c:pt idx="26">
                  <c:v>91.72</c:v>
                </c:pt>
                <c:pt idx="27">
                  <c:v>80.86</c:v>
                </c:pt>
                <c:pt idx="28">
                  <c:v>71.78</c:v>
                </c:pt>
                <c:pt idx="29">
                  <c:v>66.78</c:v>
                </c:pt>
                <c:pt idx="30">
                  <c:v>62.46</c:v>
                </c:pt>
                <c:pt idx="31">
                  <c:v>59.46</c:v>
                </c:pt>
                <c:pt idx="32">
                  <c:v>55.99</c:v>
                </c:pt>
                <c:pt idx="33">
                  <c:v>53.49</c:v>
                </c:pt>
                <c:pt idx="34">
                  <c:v>51.9</c:v>
                </c:pt>
                <c:pt idx="35">
                  <c:v>48.71</c:v>
                </c:pt>
                <c:pt idx="36">
                  <c:v>48.24</c:v>
                </c:pt>
                <c:pt idx="37">
                  <c:v>46.99</c:v>
                </c:pt>
                <c:pt idx="38">
                  <c:v>46.76</c:v>
                </c:pt>
                <c:pt idx="39">
                  <c:v>46.16</c:v>
                </c:pt>
                <c:pt idx="40">
                  <c:v>45.44</c:v>
                </c:pt>
                <c:pt idx="41">
                  <c:v>44.2</c:v>
                </c:pt>
                <c:pt idx="42">
                  <c:v>44.95</c:v>
                </c:pt>
                <c:pt idx="43">
                  <c:v>44.13</c:v>
                </c:pt>
                <c:pt idx="44">
                  <c:v>44.2</c:v>
                </c:pt>
                <c:pt idx="45">
                  <c:v>43.72</c:v>
                </c:pt>
                <c:pt idx="46">
                  <c:v>42.81</c:v>
                </c:pt>
                <c:pt idx="47">
                  <c:v>42.62</c:v>
                </c:pt>
                <c:pt idx="48">
                  <c:v>42.98</c:v>
                </c:pt>
                <c:pt idx="49">
                  <c:v>43.47</c:v>
                </c:pt>
                <c:pt idx="50">
                  <c:v>42.6</c:v>
                </c:pt>
                <c:pt idx="51">
                  <c:v>42.28</c:v>
                </c:pt>
                <c:pt idx="52">
                  <c:v>42.46</c:v>
                </c:pt>
                <c:pt idx="53">
                  <c:v>42.91</c:v>
                </c:pt>
                <c:pt idx="54">
                  <c:v>42.97</c:v>
                </c:pt>
                <c:pt idx="55">
                  <c:v>41.95</c:v>
                </c:pt>
                <c:pt idx="56">
                  <c:v>42.82</c:v>
                </c:pt>
                <c:pt idx="57">
                  <c:v>41.98</c:v>
                </c:pt>
                <c:pt idx="58">
                  <c:v>41.98</c:v>
                </c:pt>
                <c:pt idx="59">
                  <c:v>42.58</c:v>
                </c:pt>
                <c:pt idx="60">
                  <c:v>42.65</c:v>
                </c:pt>
                <c:pt idx="61">
                  <c:v>42.4</c:v>
                </c:pt>
                <c:pt idx="62">
                  <c:v>41.21</c:v>
                </c:pt>
                <c:pt idx="63">
                  <c:v>40.840000000000003</c:v>
                </c:pt>
                <c:pt idx="64">
                  <c:v>41.76</c:v>
                </c:pt>
                <c:pt idx="65">
                  <c:v>41.98</c:v>
                </c:pt>
                <c:pt idx="66">
                  <c:v>42.46</c:v>
                </c:pt>
                <c:pt idx="67">
                  <c:v>43.07</c:v>
                </c:pt>
                <c:pt idx="68">
                  <c:v>42.03</c:v>
                </c:pt>
                <c:pt idx="69">
                  <c:v>41.56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C0-4F98-A245-4C2E6EAF85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274408"/>
        <c:axId val="437277032"/>
      </c:scatterChart>
      <c:valAx>
        <c:axId val="437274408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77032"/>
        <c:crosses val="autoZero"/>
        <c:crossBetween val="midCat"/>
      </c:valAx>
      <c:valAx>
        <c:axId val="437277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Signal</a:t>
                </a:r>
                <a:r>
                  <a:rPr lang="de-DE" sz="1400" baseline="0">
                    <a:solidFill>
                      <a:schemeClr val="tx1"/>
                    </a:solidFill>
                  </a:rPr>
                  <a:t> Mittelwert (counts)</a:t>
                </a:r>
                <a:endParaRPr lang="de-DE" sz="14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74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Transienten!$B$2:$B$5</c:f>
              <c:strCache>
                <c:ptCount val="4"/>
                <c:pt idx="0">
                  <c:v>G1968</c:v>
                </c:pt>
                <c:pt idx="1">
                  <c:v>1</c:v>
                </c:pt>
                <c:pt idx="2">
                  <c:v>1.4</c:v>
                </c:pt>
                <c:pt idx="3">
                  <c:v>No Defect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Transienten!$A$8:$A$77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Transienten!$B$8:$B$77</c:f>
              <c:numCache>
                <c:formatCode>General</c:formatCode>
                <c:ptCount val="70"/>
                <c:pt idx="0">
                  <c:v>227.3</c:v>
                </c:pt>
                <c:pt idx="1">
                  <c:v>335.8</c:v>
                </c:pt>
                <c:pt idx="2">
                  <c:v>472.3</c:v>
                </c:pt>
                <c:pt idx="3">
                  <c:v>674</c:v>
                </c:pt>
                <c:pt idx="4">
                  <c:v>910.1</c:v>
                </c:pt>
                <c:pt idx="5">
                  <c:v>1120</c:v>
                </c:pt>
                <c:pt idx="6">
                  <c:v>1334</c:v>
                </c:pt>
                <c:pt idx="7">
                  <c:v>1499</c:v>
                </c:pt>
                <c:pt idx="8">
                  <c:v>1633</c:v>
                </c:pt>
                <c:pt idx="9">
                  <c:v>1746</c:v>
                </c:pt>
                <c:pt idx="10">
                  <c:v>1823</c:v>
                </c:pt>
                <c:pt idx="11">
                  <c:v>1863</c:v>
                </c:pt>
                <c:pt idx="12">
                  <c:v>1887</c:v>
                </c:pt>
                <c:pt idx="13">
                  <c:v>1887</c:v>
                </c:pt>
                <c:pt idx="14">
                  <c:v>1867</c:v>
                </c:pt>
                <c:pt idx="15">
                  <c:v>1835</c:v>
                </c:pt>
                <c:pt idx="16">
                  <c:v>1789</c:v>
                </c:pt>
                <c:pt idx="17">
                  <c:v>1736</c:v>
                </c:pt>
                <c:pt idx="18">
                  <c:v>1679</c:v>
                </c:pt>
                <c:pt idx="19">
                  <c:v>1613</c:v>
                </c:pt>
                <c:pt idx="20">
                  <c:v>1540</c:v>
                </c:pt>
                <c:pt idx="21">
                  <c:v>1475</c:v>
                </c:pt>
                <c:pt idx="22">
                  <c:v>1399</c:v>
                </c:pt>
                <c:pt idx="23">
                  <c:v>1328</c:v>
                </c:pt>
                <c:pt idx="24">
                  <c:v>1258</c:v>
                </c:pt>
                <c:pt idx="25">
                  <c:v>1189</c:v>
                </c:pt>
                <c:pt idx="26">
                  <c:v>1119</c:v>
                </c:pt>
                <c:pt idx="27">
                  <c:v>1057</c:v>
                </c:pt>
                <c:pt idx="28">
                  <c:v>992.9</c:v>
                </c:pt>
                <c:pt idx="29">
                  <c:v>934.4</c:v>
                </c:pt>
                <c:pt idx="30">
                  <c:v>879.1</c:v>
                </c:pt>
                <c:pt idx="31">
                  <c:v>832.5</c:v>
                </c:pt>
                <c:pt idx="32">
                  <c:v>784.9</c:v>
                </c:pt>
                <c:pt idx="33">
                  <c:v>744</c:v>
                </c:pt>
                <c:pt idx="34">
                  <c:v>702.6</c:v>
                </c:pt>
                <c:pt idx="35">
                  <c:v>660.3</c:v>
                </c:pt>
                <c:pt idx="36">
                  <c:v>623.29999999999995</c:v>
                </c:pt>
                <c:pt idx="37">
                  <c:v>588.1</c:v>
                </c:pt>
                <c:pt idx="38">
                  <c:v>553.1</c:v>
                </c:pt>
                <c:pt idx="39">
                  <c:v>521.1</c:v>
                </c:pt>
                <c:pt idx="40">
                  <c:v>492.7</c:v>
                </c:pt>
                <c:pt idx="41">
                  <c:v>466.1</c:v>
                </c:pt>
                <c:pt idx="42">
                  <c:v>440</c:v>
                </c:pt>
                <c:pt idx="43">
                  <c:v>413.4</c:v>
                </c:pt>
                <c:pt idx="44">
                  <c:v>392.5</c:v>
                </c:pt>
                <c:pt idx="45">
                  <c:v>370.6</c:v>
                </c:pt>
                <c:pt idx="46">
                  <c:v>350.7</c:v>
                </c:pt>
                <c:pt idx="47">
                  <c:v>330.9</c:v>
                </c:pt>
                <c:pt idx="48">
                  <c:v>312.60000000000002</c:v>
                </c:pt>
                <c:pt idx="49">
                  <c:v>294.2</c:v>
                </c:pt>
                <c:pt idx="50">
                  <c:v>277.8</c:v>
                </c:pt>
                <c:pt idx="51">
                  <c:v>263.8</c:v>
                </c:pt>
                <c:pt idx="52">
                  <c:v>251.2</c:v>
                </c:pt>
                <c:pt idx="53">
                  <c:v>238.2</c:v>
                </c:pt>
                <c:pt idx="54">
                  <c:v>225.2</c:v>
                </c:pt>
                <c:pt idx="55">
                  <c:v>215.6</c:v>
                </c:pt>
                <c:pt idx="56">
                  <c:v>203.7</c:v>
                </c:pt>
                <c:pt idx="57">
                  <c:v>194.7</c:v>
                </c:pt>
                <c:pt idx="58">
                  <c:v>184.9</c:v>
                </c:pt>
                <c:pt idx="59">
                  <c:v>176.7</c:v>
                </c:pt>
                <c:pt idx="60">
                  <c:v>167.5</c:v>
                </c:pt>
                <c:pt idx="61">
                  <c:v>158.69999999999999</c:v>
                </c:pt>
                <c:pt idx="62">
                  <c:v>152.5</c:v>
                </c:pt>
                <c:pt idx="63">
                  <c:v>144.6</c:v>
                </c:pt>
                <c:pt idx="64">
                  <c:v>138.19999999999999</c:v>
                </c:pt>
                <c:pt idx="65">
                  <c:v>131.69999999999999</c:v>
                </c:pt>
                <c:pt idx="66">
                  <c:v>126.7</c:v>
                </c:pt>
                <c:pt idx="67">
                  <c:v>121.5</c:v>
                </c:pt>
                <c:pt idx="68">
                  <c:v>116.6</c:v>
                </c:pt>
                <c:pt idx="69">
                  <c:v>111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2F-402A-AB89-5695EFF6EEE2}"/>
            </c:ext>
          </c:extLst>
        </c:ser>
        <c:ser>
          <c:idx val="1"/>
          <c:order val="1"/>
          <c:tx>
            <c:strRef>
              <c:f>Transienten!$C$2</c:f>
              <c:strCache>
                <c:ptCount val="1"/>
                <c:pt idx="0">
                  <c:v>G1968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Transienten!$C$8:$C$77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Transienten!$D$8:$D$77</c:f>
              <c:numCache>
                <c:formatCode>General</c:formatCode>
                <c:ptCount val="70"/>
                <c:pt idx="0">
                  <c:v>47.83</c:v>
                </c:pt>
                <c:pt idx="1">
                  <c:v>57.45</c:v>
                </c:pt>
                <c:pt idx="2">
                  <c:v>69.489999999999995</c:v>
                </c:pt>
                <c:pt idx="3">
                  <c:v>82.97</c:v>
                </c:pt>
                <c:pt idx="4">
                  <c:v>97.11</c:v>
                </c:pt>
                <c:pt idx="5">
                  <c:v>112.1</c:v>
                </c:pt>
                <c:pt idx="6">
                  <c:v>127.3</c:v>
                </c:pt>
                <c:pt idx="7">
                  <c:v>142.19999999999999</c:v>
                </c:pt>
                <c:pt idx="8">
                  <c:v>154.69999999999999</c:v>
                </c:pt>
                <c:pt idx="9">
                  <c:v>165.1</c:v>
                </c:pt>
                <c:pt idx="10">
                  <c:v>177.3</c:v>
                </c:pt>
                <c:pt idx="11">
                  <c:v>188.4</c:v>
                </c:pt>
                <c:pt idx="12">
                  <c:v>200.2</c:v>
                </c:pt>
                <c:pt idx="13">
                  <c:v>211.1</c:v>
                </c:pt>
                <c:pt idx="14">
                  <c:v>220.7</c:v>
                </c:pt>
                <c:pt idx="15">
                  <c:v>230.6</c:v>
                </c:pt>
                <c:pt idx="16">
                  <c:v>237.9</c:v>
                </c:pt>
                <c:pt idx="17">
                  <c:v>245</c:v>
                </c:pt>
                <c:pt idx="18">
                  <c:v>253.2</c:v>
                </c:pt>
                <c:pt idx="19">
                  <c:v>258.60000000000002</c:v>
                </c:pt>
                <c:pt idx="20">
                  <c:v>265.60000000000002</c:v>
                </c:pt>
                <c:pt idx="21">
                  <c:v>271</c:v>
                </c:pt>
                <c:pt idx="22">
                  <c:v>276.60000000000002</c:v>
                </c:pt>
                <c:pt idx="23">
                  <c:v>281.10000000000002</c:v>
                </c:pt>
                <c:pt idx="24">
                  <c:v>284.8</c:v>
                </c:pt>
                <c:pt idx="25">
                  <c:v>289.89999999999998</c:v>
                </c:pt>
                <c:pt idx="26">
                  <c:v>292.89999999999998</c:v>
                </c:pt>
                <c:pt idx="27">
                  <c:v>298.5</c:v>
                </c:pt>
                <c:pt idx="28">
                  <c:v>301.89999999999998</c:v>
                </c:pt>
                <c:pt idx="29">
                  <c:v>304.2</c:v>
                </c:pt>
                <c:pt idx="30">
                  <c:v>310</c:v>
                </c:pt>
                <c:pt idx="31">
                  <c:v>311.39999999999998</c:v>
                </c:pt>
                <c:pt idx="32">
                  <c:v>314.39999999999998</c:v>
                </c:pt>
                <c:pt idx="33">
                  <c:v>317.7</c:v>
                </c:pt>
                <c:pt idx="34">
                  <c:v>320.39999999999998</c:v>
                </c:pt>
                <c:pt idx="35">
                  <c:v>322.3</c:v>
                </c:pt>
                <c:pt idx="36">
                  <c:v>325.60000000000002</c:v>
                </c:pt>
                <c:pt idx="37">
                  <c:v>327.9</c:v>
                </c:pt>
                <c:pt idx="38">
                  <c:v>330.2</c:v>
                </c:pt>
                <c:pt idx="39">
                  <c:v>332.2</c:v>
                </c:pt>
                <c:pt idx="40">
                  <c:v>335.4</c:v>
                </c:pt>
                <c:pt idx="41">
                  <c:v>336.8</c:v>
                </c:pt>
                <c:pt idx="42">
                  <c:v>338</c:v>
                </c:pt>
                <c:pt idx="43">
                  <c:v>340</c:v>
                </c:pt>
                <c:pt idx="44">
                  <c:v>341.3</c:v>
                </c:pt>
                <c:pt idx="45">
                  <c:v>343.2</c:v>
                </c:pt>
                <c:pt idx="46">
                  <c:v>344.1</c:v>
                </c:pt>
                <c:pt idx="47">
                  <c:v>345.5</c:v>
                </c:pt>
                <c:pt idx="48">
                  <c:v>345.9</c:v>
                </c:pt>
                <c:pt idx="49">
                  <c:v>346.3</c:v>
                </c:pt>
                <c:pt idx="50">
                  <c:v>346</c:v>
                </c:pt>
                <c:pt idx="51">
                  <c:v>345.9</c:v>
                </c:pt>
                <c:pt idx="52">
                  <c:v>346.9</c:v>
                </c:pt>
                <c:pt idx="53">
                  <c:v>346.7</c:v>
                </c:pt>
                <c:pt idx="54">
                  <c:v>345.6</c:v>
                </c:pt>
                <c:pt idx="55">
                  <c:v>344.9</c:v>
                </c:pt>
                <c:pt idx="56">
                  <c:v>344.9</c:v>
                </c:pt>
                <c:pt idx="57">
                  <c:v>344.4</c:v>
                </c:pt>
                <c:pt idx="58">
                  <c:v>343.4</c:v>
                </c:pt>
                <c:pt idx="59">
                  <c:v>342.4</c:v>
                </c:pt>
                <c:pt idx="60">
                  <c:v>340.4</c:v>
                </c:pt>
                <c:pt idx="61">
                  <c:v>339</c:v>
                </c:pt>
                <c:pt idx="62">
                  <c:v>337.9</c:v>
                </c:pt>
                <c:pt idx="63">
                  <c:v>335.6</c:v>
                </c:pt>
                <c:pt idx="64">
                  <c:v>333.5</c:v>
                </c:pt>
                <c:pt idx="65">
                  <c:v>331.3</c:v>
                </c:pt>
                <c:pt idx="66">
                  <c:v>329.1</c:v>
                </c:pt>
                <c:pt idx="67">
                  <c:v>326.7</c:v>
                </c:pt>
                <c:pt idx="68">
                  <c:v>323</c:v>
                </c:pt>
                <c:pt idx="69">
                  <c:v>321.39999999999998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2F-402A-AB89-5695EFF6EEE2}"/>
            </c:ext>
          </c:extLst>
        </c:ser>
        <c:ser>
          <c:idx val="2"/>
          <c:order val="2"/>
          <c:tx>
            <c:strRef>
              <c:f>Transienten!$E$2</c:f>
              <c:strCache>
                <c:ptCount val="1"/>
                <c:pt idx="0">
                  <c:v>G1968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Transienten!$E$8:$E$77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Transienten!$F$8:$F$77</c:f>
              <c:numCache>
                <c:formatCode>General</c:formatCode>
                <c:ptCount val="70"/>
                <c:pt idx="0">
                  <c:v>43.72</c:v>
                </c:pt>
                <c:pt idx="1">
                  <c:v>82.76</c:v>
                </c:pt>
                <c:pt idx="2">
                  <c:v>139.5</c:v>
                </c:pt>
                <c:pt idx="3">
                  <c:v>193.6</c:v>
                </c:pt>
                <c:pt idx="4">
                  <c:v>241.4</c:v>
                </c:pt>
                <c:pt idx="5">
                  <c:v>285.5</c:v>
                </c:pt>
                <c:pt idx="6">
                  <c:v>325.7</c:v>
                </c:pt>
                <c:pt idx="7">
                  <c:v>363.4</c:v>
                </c:pt>
                <c:pt idx="8">
                  <c:v>390</c:v>
                </c:pt>
                <c:pt idx="9">
                  <c:v>410.3</c:v>
                </c:pt>
                <c:pt idx="10">
                  <c:v>431.9</c:v>
                </c:pt>
                <c:pt idx="11">
                  <c:v>448.8</c:v>
                </c:pt>
                <c:pt idx="12">
                  <c:v>462.4</c:v>
                </c:pt>
                <c:pt idx="13">
                  <c:v>474.3</c:v>
                </c:pt>
                <c:pt idx="14">
                  <c:v>481.1</c:v>
                </c:pt>
                <c:pt idx="15">
                  <c:v>486</c:v>
                </c:pt>
                <c:pt idx="16">
                  <c:v>487.3</c:v>
                </c:pt>
                <c:pt idx="17">
                  <c:v>486.5</c:v>
                </c:pt>
                <c:pt idx="18">
                  <c:v>488.6</c:v>
                </c:pt>
                <c:pt idx="19">
                  <c:v>485.6</c:v>
                </c:pt>
                <c:pt idx="20">
                  <c:v>479.7</c:v>
                </c:pt>
                <c:pt idx="21">
                  <c:v>472</c:v>
                </c:pt>
                <c:pt idx="22">
                  <c:v>464.7</c:v>
                </c:pt>
                <c:pt idx="23">
                  <c:v>458.5</c:v>
                </c:pt>
                <c:pt idx="24">
                  <c:v>447.3</c:v>
                </c:pt>
                <c:pt idx="25">
                  <c:v>442.4</c:v>
                </c:pt>
                <c:pt idx="26">
                  <c:v>430.3</c:v>
                </c:pt>
                <c:pt idx="27">
                  <c:v>424</c:v>
                </c:pt>
                <c:pt idx="28">
                  <c:v>415.5</c:v>
                </c:pt>
                <c:pt idx="29">
                  <c:v>404.7</c:v>
                </c:pt>
                <c:pt idx="30">
                  <c:v>398.9</c:v>
                </c:pt>
                <c:pt idx="31">
                  <c:v>388.1</c:v>
                </c:pt>
                <c:pt idx="32">
                  <c:v>381.3</c:v>
                </c:pt>
                <c:pt idx="33">
                  <c:v>372.9</c:v>
                </c:pt>
                <c:pt idx="34">
                  <c:v>364</c:v>
                </c:pt>
                <c:pt idx="35">
                  <c:v>356.7</c:v>
                </c:pt>
                <c:pt idx="36">
                  <c:v>349</c:v>
                </c:pt>
                <c:pt idx="37">
                  <c:v>340.3</c:v>
                </c:pt>
                <c:pt idx="38">
                  <c:v>333.3</c:v>
                </c:pt>
                <c:pt idx="39">
                  <c:v>325.8</c:v>
                </c:pt>
                <c:pt idx="40">
                  <c:v>320.7</c:v>
                </c:pt>
                <c:pt idx="41">
                  <c:v>313.8</c:v>
                </c:pt>
                <c:pt idx="42">
                  <c:v>309.10000000000002</c:v>
                </c:pt>
                <c:pt idx="43">
                  <c:v>303.60000000000002</c:v>
                </c:pt>
                <c:pt idx="44">
                  <c:v>298.60000000000002</c:v>
                </c:pt>
                <c:pt idx="45">
                  <c:v>294.89999999999998</c:v>
                </c:pt>
                <c:pt idx="46">
                  <c:v>290.39999999999998</c:v>
                </c:pt>
                <c:pt idx="47">
                  <c:v>286.89999999999998</c:v>
                </c:pt>
                <c:pt idx="48">
                  <c:v>283.39999999999998</c:v>
                </c:pt>
                <c:pt idx="49">
                  <c:v>278.39999999999998</c:v>
                </c:pt>
                <c:pt idx="50">
                  <c:v>273.60000000000002</c:v>
                </c:pt>
                <c:pt idx="51">
                  <c:v>269.7</c:v>
                </c:pt>
                <c:pt idx="52">
                  <c:v>267.39999999999998</c:v>
                </c:pt>
                <c:pt idx="53">
                  <c:v>265.5</c:v>
                </c:pt>
                <c:pt idx="54">
                  <c:v>260.7</c:v>
                </c:pt>
                <c:pt idx="55">
                  <c:v>258.8</c:v>
                </c:pt>
                <c:pt idx="56">
                  <c:v>254.9</c:v>
                </c:pt>
                <c:pt idx="57">
                  <c:v>252.8</c:v>
                </c:pt>
                <c:pt idx="58">
                  <c:v>249.1</c:v>
                </c:pt>
                <c:pt idx="59">
                  <c:v>247.2</c:v>
                </c:pt>
                <c:pt idx="60">
                  <c:v>244.1</c:v>
                </c:pt>
                <c:pt idx="61">
                  <c:v>241.6</c:v>
                </c:pt>
                <c:pt idx="62">
                  <c:v>242.3</c:v>
                </c:pt>
                <c:pt idx="63">
                  <c:v>239.2</c:v>
                </c:pt>
                <c:pt idx="64">
                  <c:v>238.4</c:v>
                </c:pt>
                <c:pt idx="65">
                  <c:v>237.6</c:v>
                </c:pt>
                <c:pt idx="66">
                  <c:v>234.1</c:v>
                </c:pt>
                <c:pt idx="67">
                  <c:v>231.7</c:v>
                </c:pt>
                <c:pt idx="68">
                  <c:v>230.1</c:v>
                </c:pt>
                <c:pt idx="69">
                  <c:v>227.9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2F-402A-AB89-5695EFF6EEE2}"/>
            </c:ext>
          </c:extLst>
        </c:ser>
        <c:ser>
          <c:idx val="3"/>
          <c:order val="3"/>
          <c:tx>
            <c:strRef>
              <c:f>Transienten!$G$2</c:f>
              <c:strCache>
                <c:ptCount val="1"/>
                <c:pt idx="0">
                  <c:v>G1968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Transienten!$G$8:$G$77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Transienten!$H$8:$H$77</c:f>
              <c:numCache>
                <c:formatCode>General</c:formatCode>
                <c:ptCount val="70"/>
                <c:pt idx="0">
                  <c:v>53.09</c:v>
                </c:pt>
                <c:pt idx="1">
                  <c:v>62.69</c:v>
                </c:pt>
                <c:pt idx="2">
                  <c:v>72.599999999999994</c:v>
                </c:pt>
                <c:pt idx="3">
                  <c:v>85.75</c:v>
                </c:pt>
                <c:pt idx="4">
                  <c:v>99.21</c:v>
                </c:pt>
                <c:pt idx="5">
                  <c:v>116.1</c:v>
                </c:pt>
                <c:pt idx="6">
                  <c:v>133.69999999999999</c:v>
                </c:pt>
                <c:pt idx="7">
                  <c:v>150.19999999999999</c:v>
                </c:pt>
                <c:pt idx="8">
                  <c:v>166.6</c:v>
                </c:pt>
                <c:pt idx="9">
                  <c:v>179.4</c:v>
                </c:pt>
                <c:pt idx="10">
                  <c:v>192.4</c:v>
                </c:pt>
                <c:pt idx="11">
                  <c:v>208.2</c:v>
                </c:pt>
                <c:pt idx="12">
                  <c:v>224.1</c:v>
                </c:pt>
                <c:pt idx="13">
                  <c:v>237.3</c:v>
                </c:pt>
                <c:pt idx="14">
                  <c:v>251.4</c:v>
                </c:pt>
                <c:pt idx="15">
                  <c:v>267.60000000000002</c:v>
                </c:pt>
                <c:pt idx="16">
                  <c:v>277.89999999999998</c:v>
                </c:pt>
                <c:pt idx="17">
                  <c:v>288.3</c:v>
                </c:pt>
                <c:pt idx="18">
                  <c:v>300.3</c:v>
                </c:pt>
                <c:pt idx="19">
                  <c:v>310.60000000000002</c:v>
                </c:pt>
                <c:pt idx="20">
                  <c:v>324.10000000000002</c:v>
                </c:pt>
                <c:pt idx="21">
                  <c:v>332.5</c:v>
                </c:pt>
                <c:pt idx="22">
                  <c:v>342.4</c:v>
                </c:pt>
                <c:pt idx="23">
                  <c:v>348</c:v>
                </c:pt>
                <c:pt idx="24">
                  <c:v>356.9</c:v>
                </c:pt>
                <c:pt idx="25">
                  <c:v>367.2</c:v>
                </c:pt>
                <c:pt idx="26">
                  <c:v>369.6</c:v>
                </c:pt>
                <c:pt idx="27">
                  <c:v>380.5</c:v>
                </c:pt>
                <c:pt idx="28">
                  <c:v>385.7</c:v>
                </c:pt>
                <c:pt idx="29">
                  <c:v>391.7</c:v>
                </c:pt>
                <c:pt idx="30">
                  <c:v>403.3</c:v>
                </c:pt>
                <c:pt idx="31">
                  <c:v>401.4</c:v>
                </c:pt>
                <c:pt idx="32">
                  <c:v>408.1</c:v>
                </c:pt>
                <c:pt idx="33">
                  <c:v>413.2</c:v>
                </c:pt>
                <c:pt idx="34">
                  <c:v>419.6</c:v>
                </c:pt>
                <c:pt idx="35">
                  <c:v>422.7</c:v>
                </c:pt>
                <c:pt idx="36">
                  <c:v>429.8</c:v>
                </c:pt>
                <c:pt idx="37">
                  <c:v>433</c:v>
                </c:pt>
                <c:pt idx="38">
                  <c:v>436.7</c:v>
                </c:pt>
                <c:pt idx="39">
                  <c:v>440.5</c:v>
                </c:pt>
                <c:pt idx="40">
                  <c:v>443.8</c:v>
                </c:pt>
                <c:pt idx="41">
                  <c:v>448</c:v>
                </c:pt>
                <c:pt idx="42">
                  <c:v>450.6</c:v>
                </c:pt>
                <c:pt idx="43">
                  <c:v>451</c:v>
                </c:pt>
                <c:pt idx="44">
                  <c:v>453.1</c:v>
                </c:pt>
                <c:pt idx="45">
                  <c:v>452</c:v>
                </c:pt>
                <c:pt idx="46">
                  <c:v>455.6</c:v>
                </c:pt>
                <c:pt idx="47">
                  <c:v>454.2</c:v>
                </c:pt>
                <c:pt idx="48">
                  <c:v>459.5</c:v>
                </c:pt>
                <c:pt idx="49">
                  <c:v>456</c:v>
                </c:pt>
                <c:pt idx="50">
                  <c:v>455.8</c:v>
                </c:pt>
                <c:pt idx="51">
                  <c:v>452.4</c:v>
                </c:pt>
                <c:pt idx="52">
                  <c:v>455.9</c:v>
                </c:pt>
                <c:pt idx="53">
                  <c:v>454.1</c:v>
                </c:pt>
                <c:pt idx="54">
                  <c:v>451.1</c:v>
                </c:pt>
                <c:pt idx="55">
                  <c:v>452</c:v>
                </c:pt>
                <c:pt idx="56">
                  <c:v>448.7</c:v>
                </c:pt>
                <c:pt idx="57">
                  <c:v>445</c:v>
                </c:pt>
                <c:pt idx="58">
                  <c:v>445</c:v>
                </c:pt>
                <c:pt idx="59">
                  <c:v>441.8</c:v>
                </c:pt>
                <c:pt idx="60">
                  <c:v>436.4</c:v>
                </c:pt>
                <c:pt idx="61">
                  <c:v>433.5</c:v>
                </c:pt>
                <c:pt idx="62">
                  <c:v>428.8</c:v>
                </c:pt>
                <c:pt idx="63">
                  <c:v>425.7</c:v>
                </c:pt>
                <c:pt idx="64">
                  <c:v>418.5</c:v>
                </c:pt>
                <c:pt idx="65">
                  <c:v>418.8</c:v>
                </c:pt>
                <c:pt idx="66">
                  <c:v>411.3</c:v>
                </c:pt>
                <c:pt idx="67">
                  <c:v>405.9</c:v>
                </c:pt>
                <c:pt idx="68">
                  <c:v>401.8</c:v>
                </c:pt>
                <c:pt idx="69">
                  <c:v>396.1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B2F-402A-AB89-5695EFF6EEE2}"/>
            </c:ext>
          </c:extLst>
        </c:ser>
        <c:ser>
          <c:idx val="4"/>
          <c:order val="4"/>
          <c:tx>
            <c:strRef>
              <c:f>Transienten!$I$2</c:f>
              <c:strCache>
                <c:ptCount val="1"/>
                <c:pt idx="0">
                  <c:v>G1968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Transienten!$I$8:$I$82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Transienten!$J$8:$J$82</c:f>
              <c:numCache>
                <c:formatCode>General</c:formatCode>
                <c:ptCount val="75"/>
                <c:pt idx="0">
                  <c:v>87.61</c:v>
                </c:pt>
                <c:pt idx="1">
                  <c:v>1601</c:v>
                </c:pt>
                <c:pt idx="2">
                  <c:v>3253</c:v>
                </c:pt>
                <c:pt idx="3">
                  <c:v>3626</c:v>
                </c:pt>
                <c:pt idx="4">
                  <c:v>3874</c:v>
                </c:pt>
                <c:pt idx="5">
                  <c:v>3974</c:v>
                </c:pt>
                <c:pt idx="6">
                  <c:v>4029</c:v>
                </c:pt>
                <c:pt idx="7">
                  <c:v>4058</c:v>
                </c:pt>
                <c:pt idx="8">
                  <c:v>4076</c:v>
                </c:pt>
                <c:pt idx="9">
                  <c:v>4086</c:v>
                </c:pt>
                <c:pt idx="10">
                  <c:v>4092</c:v>
                </c:pt>
                <c:pt idx="11">
                  <c:v>4095</c:v>
                </c:pt>
                <c:pt idx="12">
                  <c:v>4095</c:v>
                </c:pt>
                <c:pt idx="13">
                  <c:v>4094</c:v>
                </c:pt>
                <c:pt idx="14">
                  <c:v>4093</c:v>
                </c:pt>
                <c:pt idx="15">
                  <c:v>4091</c:v>
                </c:pt>
                <c:pt idx="16">
                  <c:v>4082</c:v>
                </c:pt>
                <c:pt idx="17">
                  <c:v>4067</c:v>
                </c:pt>
                <c:pt idx="18">
                  <c:v>4049</c:v>
                </c:pt>
                <c:pt idx="19">
                  <c:v>4029</c:v>
                </c:pt>
                <c:pt idx="20">
                  <c:v>4010</c:v>
                </c:pt>
                <c:pt idx="21">
                  <c:v>3911</c:v>
                </c:pt>
                <c:pt idx="22">
                  <c:v>3686</c:v>
                </c:pt>
                <c:pt idx="23">
                  <c:v>3397</c:v>
                </c:pt>
                <c:pt idx="24">
                  <c:v>3046</c:v>
                </c:pt>
                <c:pt idx="25">
                  <c:v>2767</c:v>
                </c:pt>
                <c:pt idx="26">
                  <c:v>2539</c:v>
                </c:pt>
                <c:pt idx="27">
                  <c:v>2349</c:v>
                </c:pt>
                <c:pt idx="28">
                  <c:v>2164</c:v>
                </c:pt>
                <c:pt idx="29">
                  <c:v>1992</c:v>
                </c:pt>
                <c:pt idx="30">
                  <c:v>1818</c:v>
                </c:pt>
                <c:pt idx="31">
                  <c:v>1686</c:v>
                </c:pt>
                <c:pt idx="32">
                  <c:v>1583</c:v>
                </c:pt>
                <c:pt idx="33">
                  <c:v>1509</c:v>
                </c:pt>
                <c:pt idx="34">
                  <c:v>1417</c:v>
                </c:pt>
                <c:pt idx="35">
                  <c:v>1338</c:v>
                </c:pt>
                <c:pt idx="36">
                  <c:v>1238</c:v>
                </c:pt>
                <c:pt idx="37">
                  <c:v>1148</c:v>
                </c:pt>
                <c:pt idx="38">
                  <c:v>1054</c:v>
                </c:pt>
                <c:pt idx="39">
                  <c:v>967.4</c:v>
                </c:pt>
                <c:pt idx="40">
                  <c:v>888.4</c:v>
                </c:pt>
                <c:pt idx="41">
                  <c:v>794.2</c:v>
                </c:pt>
                <c:pt idx="42">
                  <c:v>713.6</c:v>
                </c:pt>
                <c:pt idx="43">
                  <c:v>645.79999999999995</c:v>
                </c:pt>
                <c:pt idx="44">
                  <c:v>584.70000000000005</c:v>
                </c:pt>
                <c:pt idx="45">
                  <c:v>522.1</c:v>
                </c:pt>
                <c:pt idx="46">
                  <c:v>468.8</c:v>
                </c:pt>
                <c:pt idx="47">
                  <c:v>429.3</c:v>
                </c:pt>
                <c:pt idx="48">
                  <c:v>388</c:v>
                </c:pt>
                <c:pt idx="49">
                  <c:v>351.9</c:v>
                </c:pt>
                <c:pt idx="50">
                  <c:v>319.2</c:v>
                </c:pt>
                <c:pt idx="51">
                  <c:v>289.2</c:v>
                </c:pt>
                <c:pt idx="52">
                  <c:v>262.5</c:v>
                </c:pt>
                <c:pt idx="53">
                  <c:v>236.6</c:v>
                </c:pt>
                <c:pt idx="54">
                  <c:v>218.6</c:v>
                </c:pt>
                <c:pt idx="55">
                  <c:v>201.8</c:v>
                </c:pt>
                <c:pt idx="56">
                  <c:v>186</c:v>
                </c:pt>
                <c:pt idx="57">
                  <c:v>172.4</c:v>
                </c:pt>
                <c:pt idx="58">
                  <c:v>158.69999999999999</c:v>
                </c:pt>
                <c:pt idx="59">
                  <c:v>143.1</c:v>
                </c:pt>
                <c:pt idx="60">
                  <c:v>133.30000000000001</c:v>
                </c:pt>
                <c:pt idx="61">
                  <c:v>123</c:v>
                </c:pt>
                <c:pt idx="62">
                  <c:v>115</c:v>
                </c:pt>
                <c:pt idx="63">
                  <c:v>107.2</c:v>
                </c:pt>
                <c:pt idx="64">
                  <c:v>100.9</c:v>
                </c:pt>
                <c:pt idx="65">
                  <c:v>95.46</c:v>
                </c:pt>
                <c:pt idx="66">
                  <c:v>89.73</c:v>
                </c:pt>
                <c:pt idx="67">
                  <c:v>85.33</c:v>
                </c:pt>
                <c:pt idx="68">
                  <c:v>79.69</c:v>
                </c:pt>
                <c:pt idx="69">
                  <c:v>75.430000000000007</c:v>
                </c:pt>
                <c:pt idx="70">
                  <c:v>71.489999999999995</c:v>
                </c:pt>
                <c:pt idx="71">
                  <c:v>68.39</c:v>
                </c:pt>
                <c:pt idx="72">
                  <c:v>65.47</c:v>
                </c:pt>
                <c:pt idx="73">
                  <c:v>61.75</c:v>
                </c:pt>
                <c:pt idx="74">
                  <c:v>60.14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B2F-402A-AB89-5695EFF6EEE2}"/>
            </c:ext>
          </c:extLst>
        </c:ser>
        <c:ser>
          <c:idx val="5"/>
          <c:order val="5"/>
          <c:tx>
            <c:strRef>
              <c:f>Transienten!$K$2</c:f>
              <c:strCache>
                <c:ptCount val="1"/>
                <c:pt idx="0">
                  <c:v>G1968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Transienten!$K$8:$K$82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Transienten!$L$8:$L$82</c:f>
              <c:numCache>
                <c:formatCode>General</c:formatCode>
                <c:ptCount val="75"/>
                <c:pt idx="0">
                  <c:v>1103</c:v>
                </c:pt>
                <c:pt idx="1">
                  <c:v>1217</c:v>
                </c:pt>
                <c:pt idx="2">
                  <c:v>1196</c:v>
                </c:pt>
                <c:pt idx="3">
                  <c:v>1239</c:v>
                </c:pt>
                <c:pt idx="4">
                  <c:v>1294</c:v>
                </c:pt>
                <c:pt idx="5">
                  <c:v>1340</c:v>
                </c:pt>
                <c:pt idx="6">
                  <c:v>1375</c:v>
                </c:pt>
                <c:pt idx="7">
                  <c:v>1398</c:v>
                </c:pt>
                <c:pt idx="8">
                  <c:v>1411</c:v>
                </c:pt>
                <c:pt idx="9">
                  <c:v>1413</c:v>
                </c:pt>
                <c:pt idx="10">
                  <c:v>1412</c:v>
                </c:pt>
                <c:pt idx="11">
                  <c:v>1406</c:v>
                </c:pt>
                <c:pt idx="12">
                  <c:v>1383</c:v>
                </c:pt>
                <c:pt idx="13">
                  <c:v>1361</c:v>
                </c:pt>
                <c:pt idx="14">
                  <c:v>1334</c:v>
                </c:pt>
                <c:pt idx="15">
                  <c:v>1298</c:v>
                </c:pt>
                <c:pt idx="16">
                  <c:v>1253</c:v>
                </c:pt>
                <c:pt idx="17">
                  <c:v>1209</c:v>
                </c:pt>
                <c:pt idx="18">
                  <c:v>1160</c:v>
                </c:pt>
                <c:pt idx="19">
                  <c:v>1116</c:v>
                </c:pt>
                <c:pt idx="20">
                  <c:v>1059</c:v>
                </c:pt>
                <c:pt idx="21">
                  <c:v>1002</c:v>
                </c:pt>
                <c:pt idx="22">
                  <c:v>945.2</c:v>
                </c:pt>
                <c:pt idx="23">
                  <c:v>888.5</c:v>
                </c:pt>
                <c:pt idx="24">
                  <c:v>825</c:v>
                </c:pt>
                <c:pt idx="25">
                  <c:v>776.8</c:v>
                </c:pt>
                <c:pt idx="26">
                  <c:v>731.7</c:v>
                </c:pt>
                <c:pt idx="27">
                  <c:v>680.5</c:v>
                </c:pt>
                <c:pt idx="28">
                  <c:v>629.5</c:v>
                </c:pt>
                <c:pt idx="29">
                  <c:v>578.9</c:v>
                </c:pt>
                <c:pt idx="30">
                  <c:v>528.4</c:v>
                </c:pt>
                <c:pt idx="31">
                  <c:v>484.6</c:v>
                </c:pt>
                <c:pt idx="32">
                  <c:v>438</c:v>
                </c:pt>
                <c:pt idx="33">
                  <c:v>401.8</c:v>
                </c:pt>
                <c:pt idx="34">
                  <c:v>365.5</c:v>
                </c:pt>
                <c:pt idx="35">
                  <c:v>329.7</c:v>
                </c:pt>
                <c:pt idx="36">
                  <c:v>298</c:v>
                </c:pt>
                <c:pt idx="37">
                  <c:v>268.10000000000002</c:v>
                </c:pt>
                <c:pt idx="38">
                  <c:v>242.2</c:v>
                </c:pt>
                <c:pt idx="39">
                  <c:v>219.2</c:v>
                </c:pt>
                <c:pt idx="40">
                  <c:v>198.2</c:v>
                </c:pt>
                <c:pt idx="41">
                  <c:v>179.1</c:v>
                </c:pt>
                <c:pt idx="42">
                  <c:v>162.80000000000001</c:v>
                </c:pt>
                <c:pt idx="43">
                  <c:v>148.69999999999999</c:v>
                </c:pt>
                <c:pt idx="44">
                  <c:v>135.69999999999999</c:v>
                </c:pt>
                <c:pt idx="45">
                  <c:v>123.9</c:v>
                </c:pt>
                <c:pt idx="46">
                  <c:v>113</c:v>
                </c:pt>
                <c:pt idx="47">
                  <c:v>105.1</c:v>
                </c:pt>
                <c:pt idx="48">
                  <c:v>97.45</c:v>
                </c:pt>
                <c:pt idx="49">
                  <c:v>92.67</c:v>
                </c:pt>
                <c:pt idx="50">
                  <c:v>85.56</c:v>
                </c:pt>
                <c:pt idx="51">
                  <c:v>80.459999999999994</c:v>
                </c:pt>
                <c:pt idx="52">
                  <c:v>75.52</c:v>
                </c:pt>
                <c:pt idx="53">
                  <c:v>72.3</c:v>
                </c:pt>
                <c:pt idx="54">
                  <c:v>70.2</c:v>
                </c:pt>
                <c:pt idx="55">
                  <c:v>66.56</c:v>
                </c:pt>
                <c:pt idx="56">
                  <c:v>64.040000000000006</c:v>
                </c:pt>
                <c:pt idx="57">
                  <c:v>62.04</c:v>
                </c:pt>
                <c:pt idx="58">
                  <c:v>61.06</c:v>
                </c:pt>
                <c:pt idx="59">
                  <c:v>58.85</c:v>
                </c:pt>
                <c:pt idx="60">
                  <c:v>57.98</c:v>
                </c:pt>
                <c:pt idx="61">
                  <c:v>57.16</c:v>
                </c:pt>
                <c:pt idx="62">
                  <c:v>55.3</c:v>
                </c:pt>
                <c:pt idx="63">
                  <c:v>54.26</c:v>
                </c:pt>
                <c:pt idx="64">
                  <c:v>53.89</c:v>
                </c:pt>
                <c:pt idx="65">
                  <c:v>51.93</c:v>
                </c:pt>
                <c:pt idx="66">
                  <c:v>52.19</c:v>
                </c:pt>
                <c:pt idx="67">
                  <c:v>51.88</c:v>
                </c:pt>
                <c:pt idx="68">
                  <c:v>51.11</c:v>
                </c:pt>
                <c:pt idx="69">
                  <c:v>50.55</c:v>
                </c:pt>
                <c:pt idx="70">
                  <c:v>50.49</c:v>
                </c:pt>
                <c:pt idx="71">
                  <c:v>50.17</c:v>
                </c:pt>
                <c:pt idx="72">
                  <c:v>49.97</c:v>
                </c:pt>
                <c:pt idx="73">
                  <c:v>49.37</c:v>
                </c:pt>
                <c:pt idx="74">
                  <c:v>49.16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B2F-402A-AB89-5695EFF6EE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239264"/>
        <c:axId val="437236968"/>
      </c:scatterChart>
      <c:valAx>
        <c:axId val="437239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36968"/>
        <c:crosses val="autoZero"/>
        <c:crossBetween val="midCat"/>
      </c:valAx>
      <c:valAx>
        <c:axId val="43723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39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chart" Target="../charts/chart1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7" Type="http://schemas.openxmlformats.org/officeDocument/2006/relationships/image" Target="../media/image129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7" Type="http://schemas.openxmlformats.org/officeDocument/2006/relationships/image" Target="../media/image135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7" Type="http://schemas.openxmlformats.org/officeDocument/2006/relationships/image" Target="../media/image141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7" Type="http://schemas.openxmlformats.org/officeDocument/2006/relationships/image" Target="../media/image149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7" Type="http://schemas.openxmlformats.org/officeDocument/2006/relationships/image" Target="../media/image155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7" Type="http://schemas.openxmlformats.org/officeDocument/2006/relationships/image" Target="../media/image167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45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  <a:p>
            <a:r>
              <a:rPr lang="de-DE" dirty="0"/>
              <a:t>Rekombination um Defekt weniger verringert als bei Zelle 02</a:t>
            </a:r>
          </a:p>
          <a:p>
            <a:r>
              <a:rPr lang="de-DE" dirty="0"/>
              <a:t>An Defekt stark erhöhte strahlende Rekombination – erhöhte lokale Spannung?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B48D75-7A2D-495B-9CDF-3BC10C885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960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6EB596-900E-4B4A-B739-8C971C710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2DBEC71-2C4D-4B78-BD45-1BF5894D2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ITO Schicht gelasert</a:t>
            </a:r>
          </a:p>
          <a:p>
            <a:r>
              <a:rPr lang="de-DE" dirty="0"/>
              <a:t>Laserdefekt erkennbar – Absorbiert EL Strahlung?</a:t>
            </a:r>
          </a:p>
          <a:p>
            <a:r>
              <a:rPr lang="de-DE" dirty="0"/>
              <a:t>Z1 mit Punktdefekt</a:t>
            </a:r>
          </a:p>
          <a:p>
            <a:r>
              <a:rPr lang="de-DE" dirty="0"/>
              <a:t>Z3 mit Liniendefekt</a:t>
            </a:r>
          </a:p>
          <a:p>
            <a:r>
              <a:rPr lang="de-DE" dirty="0"/>
              <a:t>Alle Zellen Intensität von links nach rechts stark abfallend!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E5DD7D-4516-43DE-AC43-F6C31284B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721687" y="4130937"/>
            <a:ext cx="1936374" cy="16889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689412" y="2581835"/>
            <a:ext cx="1968649" cy="3248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15055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999C23-FE72-4926-8239-7E1A433BA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E5B02C7-1C31-4BDB-AF59-8C2208051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CD5B90-B410-4599-B0FE-F8FA9F138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Spannungsverlauf in Zelle schlecht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B8DFC6-3DF9-4509-B61A-42DADF20B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C1548A8-EBAE-424D-91BB-A55307BFC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51CE30A-5B0A-4BED-93A1-2D0A35D5E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6664A5-0874-44F2-B371-48718F0B7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EC8337-93C6-4456-A546-4627BBD7D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B71B7B-EB9A-4A28-8689-63D0BB744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3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85946-CF6E-4D2C-8E38-3E251A00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9A79CC-26E5-4A8A-A4FE-ACC51D5E6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977B7F7-9E1F-45D5-B2B5-3C768442F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0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A4EF741-C527-40F4-9EA6-3B7000532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BCO/C60 (ETL) Schicht</a:t>
            </a:r>
          </a:p>
          <a:p>
            <a:r>
              <a:rPr lang="de-DE" dirty="0"/>
              <a:t>Maske bei Prozessierung</a:t>
            </a:r>
          </a:p>
          <a:p>
            <a:r>
              <a:rPr lang="de-DE" dirty="0"/>
              <a:t>Defekt ist deutlich erkennbar, ist also die ETL Schicht auf dem ITO?</a:t>
            </a:r>
          </a:p>
          <a:p>
            <a:r>
              <a:rPr lang="de-DE" dirty="0"/>
              <a:t>(Ich dachte HTL ist auf dem ITO…)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614108" y="4862456"/>
            <a:ext cx="2043953" cy="9574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17289" y="3227294"/>
            <a:ext cx="2140773" cy="2603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53547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ITO Schicht gelasert</a:t>
            </a:r>
          </a:p>
          <a:p>
            <a:r>
              <a:rPr lang="de-DE" dirty="0"/>
              <a:t>Laserdefekt erkennbar – Absorbiert EL Strahlung?</a:t>
            </a:r>
          </a:p>
          <a:p>
            <a:r>
              <a:rPr lang="de-DE" dirty="0"/>
              <a:t>Z1 mit Punktdefekt</a:t>
            </a:r>
          </a:p>
          <a:p>
            <a:r>
              <a:rPr lang="de-DE" dirty="0"/>
              <a:t>Z3 mit Liniendefekt</a:t>
            </a:r>
          </a:p>
          <a:p>
            <a:r>
              <a:rPr lang="de-DE" dirty="0"/>
              <a:t>Alle Zellen Intensität von links nach rechts stark abfallend!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C8853F-3081-4F6D-9B44-4EC9B7E1F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  <a:p>
            <a:r>
              <a:rPr lang="de-DE" dirty="0"/>
              <a:t>Rechtes Bild – Maske Pero verrutscht?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A761EE-E8EB-46DE-921B-B99C9246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306E60-0F70-4E95-8CFA-D00887300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673AE3-B26B-4DD7-808E-53D89B423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0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BCO/C60 (ETL)</a:t>
            </a:r>
          </a:p>
          <a:p>
            <a:r>
              <a:rPr lang="de-DE" dirty="0"/>
              <a:t>Keine EL Intensität in Solarzelle</a:t>
            </a:r>
          </a:p>
          <a:p>
            <a:r>
              <a:rPr lang="de-DE" dirty="0"/>
              <a:t>Wieso keine Spannung in Pero? Oder erhöhte nichtstrahlende Rekombination?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382108-1989-4E05-A303-B25EABE6D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5B9E7F-0DFD-4874-84FD-2F0E2A166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2AC9A55-4552-4A3F-BA78-01D61C373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5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F4395-496B-45F3-8CAE-691037F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Fehlerberechnungen: Spannung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Keithley 2000 (Multimeter):</a:t>
                </a:r>
              </a:p>
              <a:p>
                <a:r>
                  <a:rPr lang="de-DE" dirty="0"/>
                  <a:t>Measurement </a:t>
                </a:r>
                <a:r>
                  <a:rPr lang="de-DE" dirty="0" err="1"/>
                  <a:t>range</a:t>
                </a:r>
                <a:r>
                  <a:rPr lang="de-DE" dirty="0"/>
                  <a:t>: Auto</a:t>
                </a:r>
              </a:p>
              <a:p>
                <a:r>
                  <a:rPr lang="de-DE" dirty="0" err="1"/>
                  <a:t>Accuracy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reading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range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At 2 V:</a:t>
                </a:r>
              </a:p>
              <a:p>
                <a:r>
                  <a:rPr lang="de-DE" dirty="0"/>
                  <a:t>U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30∙2+10∙5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dirty="0"/>
                  <a:t>V </a:t>
                </a:r>
              </a:p>
              <a:p>
                <a:pPr lvl="1"/>
                <a:r>
                  <a:rPr lang="de-DE" dirty="0"/>
                  <a:t>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±0,11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mV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Grundsätzlich vernachlässigbar.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0CCC5-78AE-4DF5-9F2E-384EDC79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649BEB-03AC-4D9D-A091-45AFAFEA30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3BAF487-D01B-4287-B290-2B85D3F92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5E3F630-0541-4B8D-B91E-D29B4C76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30037"/>
              </p:ext>
            </p:extLst>
          </p:nvPr>
        </p:nvGraphicFramePr>
        <p:xfrm>
          <a:off x="502024" y="2080721"/>
          <a:ext cx="4778188" cy="31752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34640">
                  <a:extLst>
                    <a:ext uri="{9D8B030D-6E8A-4147-A177-3AD203B41FA5}">
                      <a16:colId xmlns:a16="http://schemas.microsoft.com/office/drawing/2014/main" val="3167875311"/>
                    </a:ext>
                  </a:extLst>
                </a:gridCol>
                <a:gridCol w="2027144">
                  <a:extLst>
                    <a:ext uri="{9D8B030D-6E8A-4147-A177-3AD203B41FA5}">
                      <a16:colId xmlns:a16="http://schemas.microsoft.com/office/drawing/2014/main" val="1330121581"/>
                    </a:ext>
                  </a:extLst>
                </a:gridCol>
                <a:gridCol w="1416404">
                  <a:extLst>
                    <a:ext uri="{9D8B030D-6E8A-4147-A177-3AD203B41FA5}">
                      <a16:colId xmlns:a16="http://schemas.microsoft.com/office/drawing/2014/main" val="1882482750"/>
                    </a:ext>
                  </a:extLst>
                </a:gridCol>
              </a:tblGrid>
              <a:tr h="811351">
                <a:tc>
                  <a:txBody>
                    <a:bodyPr/>
                    <a:lstStyle/>
                    <a:p>
                      <a:r>
                        <a:rPr lang="de-DE" b="1" dirty="0"/>
                        <a:t>Range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Resolution (µV)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Accuracy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1641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50+35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77600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50845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39557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53519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4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90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Nur kleinerer Teil des </a:t>
            </a:r>
            <a:r>
              <a:rPr lang="de-DE" dirty="0" err="1"/>
              <a:t>Perowskiten</a:t>
            </a:r>
            <a:r>
              <a:rPr lang="de-DE" dirty="0"/>
              <a:t> leuchtet, wie bei Zelle 02. Wieso?</a:t>
            </a:r>
          </a:p>
          <a:p>
            <a:r>
              <a:rPr lang="de-DE" dirty="0"/>
              <a:t>Was passiert beim Maskenwechsel? Sind die Masken wirklich identisch?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EADA4C-4259-4D6D-8362-A99D8C65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E6946-1A5C-4A2B-9D35-FCEBB10D5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CA36DE-B487-475F-B796-DAA74B761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3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BCO/C60</a:t>
            </a:r>
          </a:p>
          <a:p>
            <a:r>
              <a:rPr lang="de-DE" dirty="0"/>
              <a:t>Wenig EL vom </a:t>
            </a:r>
            <a:r>
              <a:rPr lang="de-DE" dirty="0" err="1"/>
              <a:t>Perowskiten</a:t>
            </a:r>
            <a:r>
              <a:rPr lang="de-DE" dirty="0"/>
              <a:t> – Logarithmische Skalierung??</a:t>
            </a:r>
          </a:p>
          <a:p>
            <a:r>
              <a:rPr lang="de-DE" dirty="0"/>
              <a:t>Hohe Intensität an Defekt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764D02-950F-481D-95B2-02E457F6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6377D3-1870-4C77-9F2C-6715A4B32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D94061E-CBEA-481D-ACDE-E69A783B5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9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FE03DEF-89BF-4AA7-991C-D3C267A4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Spiro-TTB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867835"/>
            <a:ext cx="2067261" cy="952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299012"/>
            <a:ext cx="2067262" cy="2531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83164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649C3BB-2F98-4C7A-92A1-669F7DE8F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5939" y="1018659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9466C5-61DA-48DE-8901-409647BD1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3676" y="1018659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F6E58A-B039-4EF0-83CA-DBDC0A6EB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5554" y="1018659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Spiro-TTB</a:t>
            </a:r>
          </a:p>
          <a:p>
            <a:r>
              <a:rPr lang="de-DE" dirty="0"/>
              <a:t>Erhöhtes EL Signal an Bereich ohne Spiro, aber </a:t>
            </a:r>
            <a:r>
              <a:rPr lang="de-DE" dirty="0" err="1"/>
              <a:t>zeitabhängigkeit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11E0A0B-FD64-4F32-A9CE-F3AE3D6C5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D16D66-41B5-4E08-81F4-0BADB1520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A654C58-BA63-4B8C-B2A1-F405F6573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6C11A-F3AA-46B2-83DC-897CC436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02: </a:t>
            </a:r>
            <a:r>
              <a:rPr lang="de-DE" dirty="0" err="1"/>
              <a:t>Transientenverlauf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EECD54-E00F-4A2E-91B3-5E7784B0D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428C7B-FF06-4B6C-831F-056E3087AA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B6AF72-EDE8-45BA-8207-5218FD947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EL_animation">
            <a:hlinkClick r:id="" action="ppaction://media"/>
            <a:extLst>
              <a:ext uri="{FF2B5EF4-FFF2-40B4-BE49-F238E27FC236}">
                <a16:creationId xmlns:a16="http://schemas.microsoft.com/office/drawing/2014/main" id="{6AB0F659-907F-486D-933A-BA5C386B4F72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86" y="1018659"/>
            <a:ext cx="6540649" cy="4905488"/>
          </a:xfr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CFE7FF4-FFBD-48ED-9BF5-B493F9DF3FE0}"/>
              </a:ext>
            </a:extLst>
          </p:cNvPr>
          <p:cNvSpPr txBox="1">
            <a:spLocks/>
          </p:cNvSpPr>
          <p:nvPr/>
        </p:nvSpPr>
        <p:spPr>
          <a:xfrm>
            <a:off x="6443830" y="1260000"/>
            <a:ext cx="5556083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Bei 1,4 V </a:t>
            </a:r>
          </a:p>
        </p:txBody>
      </p:sp>
    </p:spTree>
    <p:extLst>
      <p:ext uri="{BB962C8B-B14F-4D97-AF65-F5344CB8AC3E}">
        <p14:creationId xmlns:p14="http://schemas.microsoft.com/office/powerpoint/2010/main" val="7901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A4476-4496-4D0A-931B-A58343B8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02: </a:t>
            </a:r>
            <a:r>
              <a:rPr lang="de-DE" dirty="0" err="1"/>
              <a:t>Transientenverlauf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6BD75D-037B-4808-B0BF-93F4AFD09E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/>
              <a:t>Bei 1,6 V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B22E4C-918E-43AC-B11D-CA15913DB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17E5D1-E0D4-4524-8D93-51E3F187A2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8C3C6B-DCEF-4885-986B-B5C7F344F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C7745F7E-B393-4D75-90EA-F1EBAE972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665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Niedriges, aber relativ homogenes EL Signal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329490-E53B-4CDF-9582-D9BB99C62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4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4822BD-62BF-44CD-9344-0C93FD3C6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8829FDC-4A1A-4633-A449-9663B0CCE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09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Spiro-TTB</a:t>
            </a:r>
          </a:p>
          <a:p>
            <a:r>
              <a:rPr lang="de-DE" dirty="0"/>
              <a:t>EL Signal schwach und über Zelle inhomogen: Defekt schwach erkennbar, aber kein EL bei </a:t>
            </a:r>
            <a:r>
              <a:rPr lang="de-DE" dirty="0" err="1"/>
              <a:t>fehlendenem</a:t>
            </a:r>
            <a:r>
              <a:rPr lang="de-DE" dirty="0"/>
              <a:t> Spiro</a:t>
            </a:r>
          </a:p>
          <a:p>
            <a:r>
              <a:rPr lang="de-DE" dirty="0"/>
              <a:t>Messung nach </a:t>
            </a:r>
            <a:r>
              <a:rPr lang="de-DE" dirty="0" err="1"/>
              <a:t>Transientenmessung</a:t>
            </a:r>
            <a:r>
              <a:rPr lang="de-DE" dirty="0"/>
              <a:t>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5AE5DE-5E83-4114-A82A-A80F85DB1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2690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2651A1-1FE6-40E4-A5BC-B38B3C0C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1E6E092-957F-4783-A937-326341E8E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5379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04: Transiente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506" y="1325520"/>
            <a:ext cx="5877755" cy="4827854"/>
          </a:xfrm>
        </p:spPr>
        <p:txBody>
          <a:bodyPr/>
          <a:lstStyle/>
          <a:p>
            <a:r>
              <a:rPr lang="de-DE" dirty="0"/>
              <a:t>Spannung: 1,4 V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6" name="EL_animation">
            <a:hlinkClick r:id="" action="ppaction://media"/>
            <a:extLst>
              <a:ext uri="{FF2B5EF4-FFF2-40B4-BE49-F238E27FC236}">
                <a16:creationId xmlns:a16="http://schemas.microsoft.com/office/drawing/2014/main" id="{871642FD-9F37-47DA-A275-8AA0DD853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53447"/>
            <a:ext cx="6096000" cy="4572000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A76925F-944E-40B1-A69A-40D79E5FE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269047"/>
              </p:ext>
            </p:extLst>
          </p:nvPr>
        </p:nvGraphicFramePr>
        <p:xfrm>
          <a:off x="6095506" y="1957892"/>
          <a:ext cx="4782268" cy="4067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50E86674-6701-4044-9FB8-8C4754D8ABB4}"/>
              </a:ext>
            </a:extLst>
          </p:cNvPr>
          <p:cNvSpPr/>
          <p:nvPr/>
        </p:nvSpPr>
        <p:spPr>
          <a:xfrm>
            <a:off x="2043953" y="3429000"/>
            <a:ext cx="1108038" cy="72345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3810D4-4F95-4E93-8BE5-06F8F8B37EFF}"/>
              </a:ext>
            </a:extLst>
          </p:cNvPr>
          <p:cNvCxnSpPr>
            <a:cxnSpLocks/>
          </p:cNvCxnSpPr>
          <p:nvPr/>
        </p:nvCxnSpPr>
        <p:spPr>
          <a:xfrm flipH="1">
            <a:off x="3151992" y="2495774"/>
            <a:ext cx="3689872" cy="11403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F4395-496B-45F3-8CAE-691037F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Fehlerberechnungen: Strom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3913" y="1260000"/>
                <a:ext cx="5796000" cy="4860000"/>
              </a:xfrm>
            </p:spPr>
            <p:txBody>
              <a:bodyPr/>
              <a:lstStyle/>
              <a:p>
                <a:r>
                  <a:rPr lang="de-DE" dirty="0"/>
                  <a:t>Keithley 2000 (Multimeter):</a:t>
                </a:r>
              </a:p>
              <a:p>
                <a:r>
                  <a:rPr lang="de-DE" dirty="0"/>
                  <a:t>Measurement </a:t>
                </a:r>
                <a:r>
                  <a:rPr lang="de-DE" dirty="0" err="1"/>
                  <a:t>range</a:t>
                </a:r>
                <a:r>
                  <a:rPr lang="de-DE" dirty="0"/>
                  <a:t>: Auto</a:t>
                </a:r>
              </a:p>
              <a:p>
                <a:r>
                  <a:rPr lang="de-DE" dirty="0"/>
                  <a:t>Ohm‘sches Gesetz:</a:t>
                </a:r>
                <a:endParaRPr lang="de-DE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Gaußsches Fehlergesetz: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Messwerte: I=1,159 mA,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m:rPr>
                        <m:nor/>
                      </m:rP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115 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μV</m:t>
                    </m:r>
                  </m:oMath>
                </a14:m>
                <a:r>
                  <a:rPr lang="de-DE" dirty="0"/>
                  <a:t> , Annahme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de-DE" b="0" dirty="0">
                    <a:ea typeface="Cambria Math" panose="02040503050406030204" pitchFamily="18" charset="0"/>
                  </a:rPr>
                  <a:t>, R=100m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3,5 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sub>
                        </m:sSub>
                      </m:num>
                      <m:den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den>
                    </m:f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3913" y="1260000"/>
                <a:ext cx="5796000" cy="4860000"/>
              </a:xfrm>
              <a:blipFill>
                <a:blip r:embed="rId2"/>
                <a:stretch>
                  <a:fillRect l="-1579" t="-1757" b="-82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0CCC5-78AE-4DF5-9F2E-384EDC79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649BEB-03AC-4D9D-A091-45AFAFEA30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15.11.2021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5E3F630-0541-4B8D-B91E-D29B4C76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45899"/>
              </p:ext>
            </p:extLst>
          </p:nvPr>
        </p:nvGraphicFramePr>
        <p:xfrm>
          <a:off x="502024" y="2080721"/>
          <a:ext cx="4778188" cy="31752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34640">
                  <a:extLst>
                    <a:ext uri="{9D8B030D-6E8A-4147-A177-3AD203B41FA5}">
                      <a16:colId xmlns:a16="http://schemas.microsoft.com/office/drawing/2014/main" val="3167875311"/>
                    </a:ext>
                  </a:extLst>
                </a:gridCol>
                <a:gridCol w="2027144">
                  <a:extLst>
                    <a:ext uri="{9D8B030D-6E8A-4147-A177-3AD203B41FA5}">
                      <a16:colId xmlns:a16="http://schemas.microsoft.com/office/drawing/2014/main" val="1330121581"/>
                    </a:ext>
                  </a:extLst>
                </a:gridCol>
                <a:gridCol w="1416404">
                  <a:extLst>
                    <a:ext uri="{9D8B030D-6E8A-4147-A177-3AD203B41FA5}">
                      <a16:colId xmlns:a16="http://schemas.microsoft.com/office/drawing/2014/main" val="1882482750"/>
                    </a:ext>
                  </a:extLst>
                </a:gridCol>
              </a:tblGrid>
              <a:tr h="811351">
                <a:tc>
                  <a:txBody>
                    <a:bodyPr/>
                    <a:lstStyle/>
                    <a:p>
                      <a:r>
                        <a:rPr lang="de-DE" b="1" dirty="0"/>
                        <a:t>Range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Resolution (µV)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Accuracy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1641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0,1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50+35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77600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50845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39557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53519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440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62DCA50-9AEC-49A1-B7C0-82E8B4DE1F99}"/>
                  </a:ext>
                </a:extLst>
              </p:cNvPr>
              <p:cNvSpPr/>
              <p:nvPr/>
            </p:nvSpPr>
            <p:spPr>
              <a:xfrm>
                <a:off x="466165" y="5351040"/>
                <a:ext cx="46057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dirty="0"/>
                  <a:t>Accuracy: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±(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reading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range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62DCA50-9AEC-49A1-B7C0-82E8B4DE1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5351040"/>
                <a:ext cx="4605748" cy="369332"/>
              </a:xfrm>
              <a:prstGeom prst="rect">
                <a:avLst/>
              </a:prstGeom>
              <a:blipFill>
                <a:blip r:embed="rId3"/>
                <a:stretch>
                  <a:fillRect l="-1058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272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4DE6148-EE1C-4B2C-9570-18E587DD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–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Kein Defekt, Referenzzelle</a:t>
            </a:r>
          </a:p>
          <a:p>
            <a:r>
              <a:rPr lang="de-DE" dirty="0"/>
              <a:t>Geringe EL Intensität aller Zellen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</p:spTree>
    <p:extLst>
      <p:ext uri="{BB962C8B-B14F-4D97-AF65-F5344CB8AC3E}">
        <p14:creationId xmlns:p14="http://schemas.microsoft.com/office/powerpoint/2010/main" val="271971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EAC717-C743-4AC5-8EBE-F47687F2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95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5521775-ACBC-4ED4-A60F-82FEE748D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43D3BF2-EE32-4CC6-B84A-57C9AD3DA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7907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82B575-EB23-4AD1-A1A5-96220ED46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236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DFC4694-2DF6-45F1-8C8F-EA81DBF7E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B42261-A723-4B6B-A726-D2A3E45C5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8473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D29A9D-C62D-4D16-BBFF-FF108C608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2E05D2-6063-49A8-AEF3-FB38DCE25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438C582-2F28-4644-94B1-FF1697CD3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74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102" y="453547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AB05FBB-5A37-44E3-8D51-40AAF9B25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922" y="1080000"/>
            <a:ext cx="4555054" cy="342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9E6C77-572A-41FD-A58B-2996612A0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896DECB-E3AC-48EB-A762-86A6C4BC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5844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79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36A0DBB-BA52-4BEB-9C54-76FF89499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Perowskit (Zelle 1 und Zelle 4)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4109421"/>
            <a:ext cx="2151531" cy="1710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2452744"/>
            <a:ext cx="2151531" cy="33779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93044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54CAF7-0979-45D0-8CC3-A77519015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4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F27387-C249-43A0-9186-74BF5B6F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0D8970-3DFC-4FFD-95BA-D3BB07917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8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32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51743D-739B-4882-B2CD-9DF1B806F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9937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4F8FDAC-6BF9-4CA9-8E05-33B0A0C53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C5BA3FA-3F2F-49ED-A900-9B1E2EDED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873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3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03C31A-14C3-4528-85AE-E303578D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4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F39D910-3C63-4475-8486-094BE3197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2679AE0-1601-4122-9825-314936708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8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5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Weist interessante Transiente auf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960459-D470-487E-A8C1-224175B8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DF749F2-F9BF-4418-84E4-6780849A4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9D7B7F-EE75-4F69-B2F5-84768E75E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3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3692F-4AE3-4206-9EAE-5350B814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Untere Grenze Strommessung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FBA88E-DCA8-45DE-A7DF-CE3C7DF3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zu welcher Größenordnung kann gemessen werden?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9B54FE-C835-44FE-BA5F-221E988CAB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59EAA-E5C8-43F8-9B18-C8B9212A7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A3C3BF-BB39-44E8-A362-ECB3298FD3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1E33BEE-A68D-41B4-B1A9-951196FA9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504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22954-D9F8-47BC-AB86-86EC9BD3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Transientenverläufe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7B8A43-460D-4F84-A737-F16DB02D8C9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C4B26-41E0-42A6-9B9D-9EDD16761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890FCD-5A3A-4304-947C-7D3D7308D4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775E5F-26A2-4AC0-B458-8C7B57929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5EFD928D-41C0-4171-9F77-4E811972A4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329980"/>
              </p:ext>
            </p:extLst>
          </p:nvPr>
        </p:nvGraphicFramePr>
        <p:xfrm>
          <a:off x="497021" y="1389530"/>
          <a:ext cx="5276249" cy="4497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8445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</p:spTree>
    <p:extLst>
      <p:ext uri="{BB962C8B-B14F-4D97-AF65-F5344CB8AC3E}">
        <p14:creationId xmlns:p14="http://schemas.microsoft.com/office/powerpoint/2010/main" val="3370987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Spiro-TTB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867835"/>
            <a:ext cx="2067261" cy="952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299012"/>
            <a:ext cx="2067262" cy="2531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1649446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- </a:t>
            </a:r>
            <a:r>
              <a:rPr lang="de-DE" dirty="0" err="1"/>
              <a:t>Gxy</a:t>
            </a:r>
            <a:r>
              <a:rPr lang="de-DE" dirty="0"/>
              <a:t>- Zelle XY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 err="1"/>
              <a:t>test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F1CB480D-F9EE-43D1-BDB1-DCB7EC724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2183"/>
              </p:ext>
            </p:extLst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6803312-EDCB-48F2-85BB-0F2CF94612F8}"/>
              </a:ext>
            </a:extLst>
          </p:cNvPr>
          <p:cNvSpPr txBox="1"/>
          <p:nvPr/>
        </p:nvSpPr>
        <p:spPr>
          <a:xfrm>
            <a:off x="381840" y="3284531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1AD931-3367-41CD-A117-6096F1C50A48}"/>
              </a:ext>
            </a:extLst>
          </p:cNvPr>
          <p:cNvSpPr txBox="1"/>
          <p:nvPr/>
        </p:nvSpPr>
        <p:spPr>
          <a:xfrm>
            <a:off x="3386698" y="3290027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</p:spTree>
    <p:extLst>
      <p:ext uri="{BB962C8B-B14F-4D97-AF65-F5344CB8AC3E}">
        <p14:creationId xmlns:p14="http://schemas.microsoft.com/office/powerpoint/2010/main" val="1813450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0654-D454-4282-A4E9-D1F0AEE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8625C-691A-43B6-838E-676CD0574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1954E-4E17-4896-B4E4-9FA85FA40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347592-831D-4AA7-9C8A-0B8707AF5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2C79DFB-01DF-40BD-9C65-DB5E4826FD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25025" y="1129549"/>
            <a:ext cx="2131543" cy="2520000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6A92D34-3315-4FDC-8939-B5E59370783D}"/>
              </a:ext>
            </a:extLst>
          </p:cNvPr>
          <p:cNvSpPr/>
          <p:nvPr/>
        </p:nvSpPr>
        <p:spPr>
          <a:xfrm>
            <a:off x="5984686" y="112955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EFB0D4-561E-49DE-86B7-F9FC1AACAE42}"/>
              </a:ext>
            </a:extLst>
          </p:cNvPr>
          <p:cNvSpPr/>
          <p:nvPr/>
        </p:nvSpPr>
        <p:spPr>
          <a:xfrm>
            <a:off x="9725025" y="112955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48C834-9607-4DAA-8BE7-D6C268EF5BDC}"/>
              </a:ext>
            </a:extLst>
          </p:cNvPr>
          <p:cNvSpPr/>
          <p:nvPr/>
        </p:nvSpPr>
        <p:spPr>
          <a:xfrm rot="16200000">
            <a:off x="5110169" y="200406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0FE2D80-07C3-4EEC-A4E3-60A49698ACAB}"/>
              </a:ext>
            </a:extLst>
          </p:cNvPr>
          <p:cNvSpPr txBox="1">
            <a:spLocks/>
          </p:cNvSpPr>
          <p:nvPr/>
        </p:nvSpPr>
        <p:spPr>
          <a:xfrm>
            <a:off x="9725025" y="364955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383764-AAFD-4297-8456-AB78D44F6EE3}"/>
              </a:ext>
            </a:extLst>
          </p:cNvPr>
          <p:cNvSpPr/>
          <p:nvPr/>
        </p:nvSpPr>
        <p:spPr>
          <a:xfrm>
            <a:off x="5984686" y="364955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0BD7B9-6CAE-4431-B052-A507E29A8293}"/>
              </a:ext>
            </a:extLst>
          </p:cNvPr>
          <p:cNvSpPr/>
          <p:nvPr/>
        </p:nvSpPr>
        <p:spPr>
          <a:xfrm>
            <a:off x="9725025" y="364955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8F1F1A-2433-479E-BD35-73D8E100F269}"/>
              </a:ext>
            </a:extLst>
          </p:cNvPr>
          <p:cNvSpPr/>
          <p:nvPr/>
        </p:nvSpPr>
        <p:spPr>
          <a:xfrm rot="16200000">
            <a:off x="5110169" y="452406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0D5A343-D7DD-4FCF-90C2-F8AA7F6F7302}"/>
              </a:ext>
            </a:extLst>
          </p:cNvPr>
          <p:cNvSpPr txBox="1">
            <a:spLocks/>
          </p:cNvSpPr>
          <p:nvPr/>
        </p:nvSpPr>
        <p:spPr>
          <a:xfrm>
            <a:off x="3861614" y="112954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0BD2330-3A85-453E-A7CA-E0DC983A5A6A}"/>
              </a:ext>
            </a:extLst>
          </p:cNvPr>
          <p:cNvSpPr/>
          <p:nvPr/>
        </p:nvSpPr>
        <p:spPr>
          <a:xfrm>
            <a:off x="121275" y="112954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D2A2D1-90DC-4CBB-AB9C-0EAD55554D41}"/>
              </a:ext>
            </a:extLst>
          </p:cNvPr>
          <p:cNvSpPr/>
          <p:nvPr/>
        </p:nvSpPr>
        <p:spPr>
          <a:xfrm>
            <a:off x="3855264" y="112954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66F86-C4F1-42FE-8975-F6F98C451CC0}"/>
              </a:ext>
            </a:extLst>
          </p:cNvPr>
          <p:cNvSpPr/>
          <p:nvPr/>
        </p:nvSpPr>
        <p:spPr>
          <a:xfrm rot="16200000">
            <a:off x="-753242" y="200405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F6F2155-FD95-45C5-9114-65DC1121D74A}"/>
              </a:ext>
            </a:extLst>
          </p:cNvPr>
          <p:cNvSpPr txBox="1">
            <a:spLocks/>
          </p:cNvSpPr>
          <p:nvPr/>
        </p:nvSpPr>
        <p:spPr>
          <a:xfrm>
            <a:off x="3853143" y="3649529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6EB224-BAB4-4D8A-A39C-ECB37B7B8611}"/>
              </a:ext>
            </a:extLst>
          </p:cNvPr>
          <p:cNvSpPr/>
          <p:nvPr/>
        </p:nvSpPr>
        <p:spPr>
          <a:xfrm>
            <a:off x="112804" y="364953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795E9D0-FEFD-4A29-BDBC-1C8B4EDFAADC}"/>
              </a:ext>
            </a:extLst>
          </p:cNvPr>
          <p:cNvSpPr/>
          <p:nvPr/>
        </p:nvSpPr>
        <p:spPr>
          <a:xfrm>
            <a:off x="3853143" y="364953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18D5E69-6AE1-4FDD-B632-C3FAB59E7F05}"/>
              </a:ext>
            </a:extLst>
          </p:cNvPr>
          <p:cNvSpPr/>
          <p:nvPr/>
        </p:nvSpPr>
        <p:spPr>
          <a:xfrm rot="16200000">
            <a:off x="-761713" y="452404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</p:spTree>
    <p:extLst>
      <p:ext uri="{BB962C8B-B14F-4D97-AF65-F5344CB8AC3E}">
        <p14:creationId xmlns:p14="http://schemas.microsoft.com/office/powerpoint/2010/main" val="667947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– GXXXX – Zelle 007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3FAB685-71DC-426C-A96C-05A59B2687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8811" y="1077775"/>
            <a:ext cx="2977181" cy="2625349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C3710170-472B-403E-9BAD-6CF4C8BFE021}"/>
              </a:ext>
            </a:extLst>
          </p:cNvPr>
          <p:cNvSpPr txBox="1">
            <a:spLocks/>
          </p:cNvSpPr>
          <p:nvPr/>
        </p:nvSpPr>
        <p:spPr>
          <a:xfrm>
            <a:off x="3181584" y="3697891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DCC0B65-D97A-4C81-A647-29AF337A967A}"/>
              </a:ext>
            </a:extLst>
          </p:cNvPr>
          <p:cNvSpPr txBox="1">
            <a:spLocks/>
          </p:cNvSpPr>
          <p:nvPr/>
        </p:nvSpPr>
        <p:spPr>
          <a:xfrm>
            <a:off x="9011044" y="1095655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Hi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52CB860-980C-4DC8-A164-86197055E2B5}"/>
              </a:ext>
            </a:extLst>
          </p:cNvPr>
          <p:cNvSpPr txBox="1">
            <a:spLocks/>
          </p:cNvSpPr>
          <p:nvPr/>
        </p:nvSpPr>
        <p:spPr>
          <a:xfrm>
            <a:off x="9010408" y="3706828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graphicFrame>
        <p:nvGraphicFramePr>
          <p:cNvPr id="22" name="Inhaltsplatzhalter 31">
            <a:extLst>
              <a:ext uri="{FF2B5EF4-FFF2-40B4-BE49-F238E27FC236}">
                <a16:creationId xmlns:a16="http://schemas.microsoft.com/office/drawing/2014/main" id="{8C30BB3D-1210-41A5-BA82-DEBF7B74E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092754"/>
              </p:ext>
            </p:extLst>
          </p:nvPr>
        </p:nvGraphicFramePr>
        <p:xfrm>
          <a:off x="9386956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32D0FE57-DEA4-4994-BA30-CA55FC61B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35590"/>
              </p:ext>
            </p:extLst>
          </p:nvPr>
        </p:nvGraphicFramePr>
        <p:xfrm>
          <a:off x="3401131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168013FB-4EA5-45D9-AB23-3628AE1E9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23901"/>
              </p:ext>
            </p:extLst>
          </p:nvPr>
        </p:nvGraphicFramePr>
        <p:xfrm>
          <a:off x="3401131" y="1580690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9088A8C5-D642-4FAD-9382-B581E3F0A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385386"/>
              </p:ext>
            </p:extLst>
          </p:nvPr>
        </p:nvGraphicFramePr>
        <p:xfrm>
          <a:off x="9229955" y="15757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71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C647E-4377-4D89-83F0-B44E6344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594D3-1F24-4CAC-8661-ACFF8BC1CD5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E3CD5-A13C-4149-8729-5E6C772B5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5A81A-51E6-4343-B197-1D11637531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922DF0-55CE-42A0-9450-E7A76BC23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77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F0CBD-AA97-4129-92BB-A17D86A7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P3T_063: Prozessierung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FC537F-0D8A-4D6C-8A5A-2ED718746B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/>
              <a:t>P3T_063 fertig prozessiert</a:t>
            </a:r>
          </a:p>
          <a:p>
            <a:r>
              <a:rPr lang="de-DE" dirty="0"/>
              <a:t>6 Zellen metallisiert (Blau markiert) (17.11.)</a:t>
            </a:r>
          </a:p>
          <a:p>
            <a:r>
              <a:rPr lang="de-DE" dirty="0"/>
              <a:t>IV gemessen (17.11.2021)</a:t>
            </a:r>
          </a:p>
          <a:p>
            <a:r>
              <a:rPr lang="de-DE" dirty="0"/>
              <a:t>EL Messungen (18.11.2021- …)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21E35-E5CE-4634-9F70-6B68AD5E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92441D-CACC-4016-B4B7-0D4798F0B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16.11.202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BB02A-3F89-48D7-B283-4B306F70B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1E78A7F-65B0-4306-A150-D76E21DFBB90}"/>
              </a:ext>
            </a:extLst>
          </p:cNvPr>
          <p:cNvSpPr txBox="1"/>
          <p:nvPr/>
        </p:nvSpPr>
        <p:spPr>
          <a:xfrm>
            <a:off x="192087" y="5193020"/>
            <a:ext cx="57604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200" i="0" dirty="0"/>
              <a:t>Übersicht über Prozessierung der </a:t>
            </a:r>
            <a:r>
              <a:rPr lang="de-DE" sz="1200" i="0" dirty="0" err="1"/>
              <a:t>Perowskitsolarzellen</a:t>
            </a:r>
            <a:r>
              <a:rPr lang="de-DE" sz="1200" i="0" dirty="0"/>
              <a:t> mit gezielt eingebrachten Defekten.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6E619E5D-8FC1-483C-BCF7-38DBD776A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0147"/>
              </p:ext>
            </p:extLst>
          </p:nvPr>
        </p:nvGraphicFramePr>
        <p:xfrm>
          <a:off x="192088" y="1757915"/>
          <a:ext cx="5760479" cy="33421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4027">
                  <a:extLst>
                    <a:ext uri="{9D8B030D-6E8A-4147-A177-3AD203B41FA5}">
                      <a16:colId xmlns:a16="http://schemas.microsoft.com/office/drawing/2014/main" val="767427880"/>
                    </a:ext>
                  </a:extLst>
                </a:gridCol>
                <a:gridCol w="605554">
                  <a:extLst>
                    <a:ext uri="{9D8B030D-6E8A-4147-A177-3AD203B41FA5}">
                      <a16:colId xmlns:a16="http://schemas.microsoft.com/office/drawing/2014/main" val="1220138527"/>
                    </a:ext>
                  </a:extLst>
                </a:gridCol>
                <a:gridCol w="974890">
                  <a:extLst>
                    <a:ext uri="{9D8B030D-6E8A-4147-A177-3AD203B41FA5}">
                      <a16:colId xmlns:a16="http://schemas.microsoft.com/office/drawing/2014/main" val="2723548523"/>
                    </a:ext>
                  </a:extLst>
                </a:gridCol>
                <a:gridCol w="860644">
                  <a:extLst>
                    <a:ext uri="{9D8B030D-6E8A-4147-A177-3AD203B41FA5}">
                      <a16:colId xmlns:a16="http://schemas.microsoft.com/office/drawing/2014/main" val="4133850549"/>
                    </a:ext>
                  </a:extLst>
                </a:gridCol>
                <a:gridCol w="1096162">
                  <a:extLst>
                    <a:ext uri="{9D8B030D-6E8A-4147-A177-3AD203B41FA5}">
                      <a16:colId xmlns:a16="http://schemas.microsoft.com/office/drawing/2014/main" val="4217200520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val="2545794022"/>
                    </a:ext>
                  </a:extLst>
                </a:gridCol>
              </a:tblGrid>
              <a:tr h="2373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Substrat Nr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Defekt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Metallisiert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856720"/>
                  </a:ext>
                </a:extLst>
              </a:tr>
              <a:tr h="24686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ITO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Spiro-TTB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PERO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BCO/C60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86833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1187392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7310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16011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413373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G1967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885478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G1968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441034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G1969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131792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 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8151186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4182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365356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8278669"/>
                  </a:ext>
                </a:extLst>
              </a:tr>
              <a:tr h="246865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312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63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C90538F-DD52-4F99-80CE-86897257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Perowskit</a:t>
            </a:r>
          </a:p>
          <a:p>
            <a:r>
              <a:rPr lang="de-DE" dirty="0"/>
              <a:t>Zellen 2 und 4 wurde Perowskit mit Maske abgeschieden</a:t>
            </a:r>
          </a:p>
          <a:p>
            <a:r>
              <a:rPr lang="de-DE" dirty="0"/>
              <a:t>Alle Zellen Intensität von links nach rechts stark abfallend!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4883972"/>
            <a:ext cx="2151529" cy="935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3238052"/>
            <a:ext cx="2151531" cy="25925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1284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8014" y="4517644"/>
            <a:ext cx="11395068" cy="1524568"/>
          </a:xfrm>
        </p:spPr>
        <p:txBody>
          <a:bodyPr/>
          <a:lstStyle/>
          <a:p>
            <a:r>
              <a:rPr lang="de-DE" dirty="0"/>
              <a:t>Kein Defekt, EL Intensität an unterer Kante stark erhöht</a:t>
            </a:r>
          </a:p>
          <a:p>
            <a:r>
              <a:rPr lang="de-DE" dirty="0"/>
              <a:t>Geringe Emission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36F94C-1662-43D3-B78C-3F9CF9E04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0A717B-FAAC-456C-BD78-9B930E6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6AE113-9ED0-482F-B380-CAC2C090C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9878C76-9AF6-4988-8D8C-BEA199F1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</a:t>
            </a:r>
            <a:r>
              <a:rPr lang="de-DE" dirty="0" err="1"/>
              <a:t>Perowskitschicht</a:t>
            </a:r>
            <a:r>
              <a:rPr lang="de-DE" dirty="0"/>
              <a:t>, in Kamerabild und Überlagerung erkennbar</a:t>
            </a:r>
          </a:p>
          <a:p>
            <a:r>
              <a:rPr lang="de-DE" dirty="0"/>
              <a:t>ETL-HTL Kontakt führt auch zu verringerter Rekombination um Störstelle herum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8BC27E-41BB-41D0-AEA8-3C79F76D1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1" y="1080000"/>
            <a:ext cx="4555058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62C863-1C2B-4D62-AF08-CC1CF27D5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8" cy="34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567FCE9-428F-435F-8ABC-AB7AD6989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2" y="1080000"/>
            <a:ext cx="455505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Defekt, homogenes EL Bild</a:t>
            </a:r>
          </a:p>
          <a:p>
            <a:r>
              <a:rPr lang="de-DE" dirty="0"/>
              <a:t>Intensität an linkem Rand erhöht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CB8EA5-D1B7-4827-8D2E-CA3E64C5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2304AA-CB47-4395-89AB-6D5D37E0B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D51E64-6955-4D5E-858D-5FF202728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22227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1144</Words>
  <Application>Microsoft Office PowerPoint</Application>
  <PresentationFormat>Breitbild</PresentationFormat>
  <Paragraphs>393</Paragraphs>
  <Slides>46</Slides>
  <Notes>0</Notes>
  <HiddenSlides>4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2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Fehlerberechnungen: Spannung</vt:lpstr>
      <vt:lpstr>Fehlerberechnungen: Strom</vt:lpstr>
      <vt:lpstr>Untere Grenze Strommessung</vt:lpstr>
      <vt:lpstr>P3T_063: Prozessierung</vt:lpstr>
      <vt:lpstr>G1963 - Übersicht</vt:lpstr>
      <vt:lpstr>G1963 - Zelle 01</vt:lpstr>
      <vt:lpstr>G1963 - Zelle 02</vt:lpstr>
      <vt:lpstr>G1963 - Zelle 03</vt:lpstr>
      <vt:lpstr>G1963 - Zelle 04</vt:lpstr>
      <vt:lpstr>G1965 - Übersicht</vt:lpstr>
      <vt:lpstr>G1965 - Zelle 01</vt:lpstr>
      <vt:lpstr>G1965 - Zelle 02</vt:lpstr>
      <vt:lpstr>G1965 - Zelle 03</vt:lpstr>
      <vt:lpstr>G1965 - Zelle 04</vt:lpstr>
      <vt:lpstr>G1967 - Übersicht</vt:lpstr>
      <vt:lpstr>G1967 - Übersicht</vt:lpstr>
      <vt:lpstr>G1967 - Zelle 01</vt:lpstr>
      <vt:lpstr>G1967 - Zelle 02</vt:lpstr>
      <vt:lpstr>G1967 - Zelle 03</vt:lpstr>
      <vt:lpstr>G1967 - Zelle 04</vt:lpstr>
      <vt:lpstr>G1968 - Übersicht</vt:lpstr>
      <vt:lpstr>G1968 - Zelle 01</vt:lpstr>
      <vt:lpstr>G1968 - Zelle 02</vt:lpstr>
      <vt:lpstr>G1968 - Zelle 02: Transientenverlauf</vt:lpstr>
      <vt:lpstr>G1968 - Zelle 02: Transientenverlauf</vt:lpstr>
      <vt:lpstr>G1968 - Zelle 03</vt:lpstr>
      <vt:lpstr>G1968 - Zelle 04</vt:lpstr>
      <vt:lpstr>G1968 - Zelle 04: Transiente</vt:lpstr>
      <vt:lpstr>G1971 – Übersicht</vt:lpstr>
      <vt:lpstr>G1971 - Zelle 01</vt:lpstr>
      <vt:lpstr>G1971 - Zelle 02</vt:lpstr>
      <vt:lpstr>G1971 - Zelle 03</vt:lpstr>
      <vt:lpstr>G1971 - Zelle 04</vt:lpstr>
      <vt:lpstr>G1974 - Übersicht</vt:lpstr>
      <vt:lpstr>G1974 - Zelle 01</vt:lpstr>
      <vt:lpstr>G1974 - Zelle 02</vt:lpstr>
      <vt:lpstr>G1974 - Zelle 03</vt:lpstr>
      <vt:lpstr>G1974 - Zelle 04</vt:lpstr>
      <vt:lpstr>Transientenverläufe </vt:lpstr>
      <vt:lpstr>G1967 - Zelle 02</vt:lpstr>
      <vt:lpstr>G1968 - Übersicht</vt:lpstr>
      <vt:lpstr>P3T_xyz - Gxy- Zelle XY</vt:lpstr>
      <vt:lpstr>PowerPoint-Präsentation</vt:lpstr>
      <vt:lpstr>P3T_XYZ – GXXXX – Zelle 007</vt:lpstr>
      <vt:lpstr>PowerPoint-Präsentation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171</cp:revision>
  <cp:lastPrinted>2021-11-18T08:14:52Z</cp:lastPrinted>
  <dcterms:created xsi:type="dcterms:W3CDTF">2021-10-29T12:17:52Z</dcterms:created>
  <dcterms:modified xsi:type="dcterms:W3CDTF">2021-11-19T15:06:49Z</dcterms:modified>
</cp:coreProperties>
</file>